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4"/>
  </p:notesMasterIdLst>
  <p:sldIdLst>
    <p:sldId id="256" r:id="rId2"/>
    <p:sldId id="257" r:id="rId3"/>
    <p:sldId id="258" r:id="rId4"/>
    <p:sldId id="269" r:id="rId5"/>
    <p:sldId id="272" r:id="rId6"/>
    <p:sldId id="271" r:id="rId7"/>
    <p:sldId id="273" r:id="rId8"/>
    <p:sldId id="259" r:id="rId9"/>
    <p:sldId id="260" r:id="rId10"/>
    <p:sldId id="270" r:id="rId11"/>
    <p:sldId id="261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474" autoAdjust="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D2231F-BD8C-4C2F-85F7-6C5B7EC60F35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664D1D-4985-44B3-8FB6-5D396BB8E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840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Issuer 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Pihak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Bank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pihak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non bank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melayani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proses e-payment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digunakan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transaksi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jual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beli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secara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online.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Customer 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Pihak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melakukan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pembayaran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transaksi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jual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beli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secara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online.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Merchant 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Pihak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menerima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pembayaran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transaksi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jual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beli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secara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online.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Regulator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Pihak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pemerintahan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membuat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aturan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mengenai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e-payment.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64D1D-4985-44B3-8FB6-5D396BB8E06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9980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Menurut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Turban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King,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jenis-jenis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e-payment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yaitu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: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Payment card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Pembayaran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dapat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dilakukan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kredit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debit.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E-wallet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Jenis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e-payment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menyimpan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uang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pada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akun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tertentu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lalu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pembeli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dapat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menggunakan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uang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tersebut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transaksi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jual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beli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online.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 card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berisikan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pembeli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sehingga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penjual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dapat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langsung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mengetahui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pembeli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melewati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tersebut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proses e-payment.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E-cash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Uang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versi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digital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dapat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digunakan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transaksi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jual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beli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secara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online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E-check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E-check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mirip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namun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digital. E-check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dapat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digunakan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pembayaran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e-check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dapat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ditukarkan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bank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mengambil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uang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tertera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 e-check.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E-check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mirip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namun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digital. E-check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dapat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digunakan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pembayaran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e-check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dapat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ditukarkan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bank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mengambil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uang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tertera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 e-check.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Menurut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Montague, e-payment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dibagi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menjadi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beberapa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kategori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yaitu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: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Credit card payment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bagian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sistem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pembayaran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memungkinkan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penggunaanya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membeli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barang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jasa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berdasarkan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janji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pengguna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membayar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barang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jasa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tersebut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Automated clearing house payment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jaringan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elektronik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transaksi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keuangan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memproses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volume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besar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kedua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transaksi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kredit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debit.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Contoh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: Billing Revolution,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Bpay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Debit Asia,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eBillMe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Payment aggregator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media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pembayaran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bantuan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pihak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ketiga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Contoh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: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paypal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Credit-term providers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layanan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memberikan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kredit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kepada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seseorang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melakukan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pembelian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secara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online.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Contoh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: Bill Me Later.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Cash-alternative providers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metode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pembayaran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mengatasi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ekonomi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domestik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sistem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pembayaran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umumnya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didukung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dioperasikan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oleh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bank local.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Contoh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: 3V,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Alipay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American Express.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Advertising promotional providers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media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dimana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consumer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dapat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mendapatkan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barang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gratis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advertiser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ikut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berpartisipasi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lalu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advertiser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membayar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kepada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penjual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barang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ikut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berpartisipasi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Contoh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: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Jambool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Trial Pay.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Mobile payment providers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layanan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pembayaran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dapat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dilakukan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dimana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saja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perangkat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mobile.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Contoh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: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Epay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Fundamo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Invoicing payment providers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layanan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menyediakan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pembuatan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invoice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sejumlah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pembayaran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harus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dilakukan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lalu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mengirimkannya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pelanggan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Contoh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: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Aceflex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billMyClients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64D1D-4985-44B3-8FB6-5D396BB8E06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113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Proses </a:t>
            </a:r>
            <a:r>
              <a:rPr lang="en-US" dirty="0" err="1" smtClean="0"/>
              <a:t>enkripsi</a:t>
            </a:r>
            <a:r>
              <a:rPr lang="en-US" dirty="0" smtClean="0"/>
              <a:t> </a:t>
            </a:r>
            <a:r>
              <a:rPr lang="en-US" dirty="0" err="1" smtClean="0"/>
              <a:t>dibagi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4 </a:t>
            </a:r>
            <a:r>
              <a:rPr lang="en-US" dirty="0" err="1" smtClean="0"/>
              <a:t>tahapan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:</a:t>
            </a:r>
            <a:endParaRPr lang="en-US" sz="2800" dirty="0" smtClean="0"/>
          </a:p>
          <a:p>
            <a:pPr lvl="1"/>
            <a:r>
              <a:rPr lang="en-US" dirty="0" smtClean="0"/>
              <a:t>Plaintext</a:t>
            </a:r>
            <a:endParaRPr lang="en-US" sz="2400" dirty="0" smtClean="0"/>
          </a:p>
          <a:p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 smtClean="0"/>
              <a:t>asli</a:t>
            </a:r>
            <a:r>
              <a:rPr lang="en-US" dirty="0" smtClean="0"/>
              <a:t> yang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dienkripsi</a:t>
            </a:r>
            <a:r>
              <a:rPr lang="en-US" dirty="0" smtClean="0"/>
              <a:t>.</a:t>
            </a:r>
            <a:endParaRPr lang="en-US" sz="2800" dirty="0" smtClean="0"/>
          </a:p>
          <a:p>
            <a:r>
              <a:rPr lang="en-US" dirty="0" smtClean="0"/>
              <a:t> </a:t>
            </a:r>
            <a:endParaRPr lang="en-US" sz="2800" dirty="0" smtClean="0"/>
          </a:p>
          <a:p>
            <a:pPr lvl="1"/>
            <a:r>
              <a:rPr lang="en-US" dirty="0" err="1" smtClean="0"/>
              <a:t>Ciphertext</a:t>
            </a:r>
            <a:endParaRPr lang="en-US" sz="2400" dirty="0" smtClean="0"/>
          </a:p>
          <a:p>
            <a:r>
              <a:rPr lang="en-US" dirty="0" err="1" smtClean="0"/>
              <a:t>Pesan</a:t>
            </a:r>
            <a:r>
              <a:rPr lang="en-US" dirty="0" smtClean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dienkripsi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pihak-pihak</a:t>
            </a:r>
            <a:r>
              <a:rPr lang="en-US" dirty="0" smtClean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</a:t>
            </a:r>
            <a:endParaRPr lang="en-US" sz="2800" dirty="0" smtClean="0"/>
          </a:p>
          <a:p>
            <a:r>
              <a:rPr lang="en-US" dirty="0" smtClean="0"/>
              <a:t> </a:t>
            </a:r>
            <a:endParaRPr lang="en-US" sz="2800" dirty="0" smtClean="0"/>
          </a:p>
          <a:p>
            <a:pPr lvl="1"/>
            <a:r>
              <a:rPr lang="en-US" dirty="0" err="1" smtClean="0"/>
              <a:t>Algoritma</a:t>
            </a:r>
            <a:r>
              <a:rPr lang="en-US" dirty="0" smtClean="0"/>
              <a:t> </a:t>
            </a:r>
            <a:r>
              <a:rPr lang="en-US" dirty="0" err="1" smtClean="0"/>
              <a:t>Enkripsi</a:t>
            </a:r>
            <a:endParaRPr lang="en-US" sz="2400" dirty="0" smtClean="0"/>
          </a:p>
          <a:p>
            <a:r>
              <a:rPr lang="en-US" dirty="0" err="1" smtClean="0"/>
              <a:t>Langkah-langkah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mengubah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 smtClean="0"/>
              <a:t>asli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dienkripsi</a:t>
            </a:r>
            <a:endParaRPr lang="en-US" sz="2800" dirty="0" smtClean="0"/>
          </a:p>
          <a:p>
            <a:r>
              <a:rPr lang="en-US" dirty="0" smtClean="0"/>
              <a:t> </a:t>
            </a:r>
            <a:endParaRPr lang="en-US" sz="2800" dirty="0" smtClean="0"/>
          </a:p>
          <a:p>
            <a:pPr lvl="1"/>
            <a:r>
              <a:rPr lang="en-US" dirty="0" smtClean="0"/>
              <a:t>Key</a:t>
            </a:r>
            <a:endParaRPr lang="en-US" sz="2400" dirty="0" smtClean="0"/>
          </a:p>
          <a:p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enkripsi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deskripsi</a:t>
            </a:r>
            <a:r>
              <a:rPr lang="en-US" dirty="0" smtClean="0"/>
              <a:t> data.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tipe</a:t>
            </a:r>
            <a:r>
              <a:rPr lang="en-US" dirty="0" smtClean="0"/>
              <a:t> key </a:t>
            </a:r>
            <a:r>
              <a:rPr lang="en-US" dirty="0" err="1" smtClean="0"/>
              <a:t>yaitu</a:t>
            </a:r>
            <a:r>
              <a:rPr lang="en-US" dirty="0" smtClean="0"/>
              <a:t>, public key </a:t>
            </a:r>
            <a:r>
              <a:rPr lang="en-US" dirty="0" err="1" smtClean="0"/>
              <a:t>dan</a:t>
            </a:r>
            <a:r>
              <a:rPr lang="en-US" dirty="0" smtClean="0"/>
              <a:t> private key. Public key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membukanya</a:t>
            </a:r>
            <a:r>
              <a:rPr lang="en-US" dirty="0" smtClean="0"/>
              <a:t> </a:t>
            </a:r>
            <a:r>
              <a:rPr lang="en-US" dirty="0" err="1" smtClean="0"/>
              <a:t>sedangkan</a:t>
            </a:r>
            <a:r>
              <a:rPr lang="en-US" dirty="0" smtClean="0"/>
              <a:t> private key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yang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pihak-pihak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orang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tentu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melihatnya</a:t>
            </a:r>
            <a:r>
              <a:rPr lang="en-US" dirty="0" smtClean="0"/>
              <a:t>.</a:t>
            </a:r>
            <a:endParaRPr lang="en-US" sz="28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64D1D-4985-44B3-8FB6-5D396BB8E06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5916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Menurut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Stalling,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Enkripsi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proses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perubahan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menjadi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lebih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sulit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membutuhkan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biaya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besar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membutuhkan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waktu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bagi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pihak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tidak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mempunyai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mendapatkan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tersebut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64D1D-4985-44B3-8FB6-5D396BB8E06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5881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Tahap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 : Initiation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Diawali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pembayaran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awal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diterima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oleh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merchant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bank.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Lalu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aktivitas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autentikasi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berhubungan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transaksi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E-Payment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harus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tepat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mulai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diproses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Tahap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 : Processing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tahap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pihak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bank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melakukan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validasi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apakah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pembayar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disetujui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melakukan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debit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pada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akunnya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Lalu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membuat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penjelasan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melakukan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settlement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pada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akun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pembayar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Setelah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melakukan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validasi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disetujui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maka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transaksi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dilakukan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akun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pembayar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berkurang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Tahap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3 : Notification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tahap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pemberitahuan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penerima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uang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bahwa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uang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sudah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diterima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lalu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dicocokkan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Setelah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cocok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maka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pembayaran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dianggap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selesai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lvl="0"/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E-Payment Life Cycle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Menurut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Tan, E-Payment life cycle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memiliki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tahapan-tahapan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sebagai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berikut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:</a:t>
            </a:r>
          </a:p>
          <a:p>
            <a:pPr lvl="0"/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Tahap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 : Initiation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Diawali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pembayaran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awal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diterima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oleh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merchant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bank.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Lalu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aktivitas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autentikasi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berhubungan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transaksi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E-Payment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harus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tepat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mulai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diproses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Tahap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 : Processing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tahap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pihak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bank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melakukan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validasi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apakah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pembayar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disetujui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melakukan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debit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pada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akunnya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Lalu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membuat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penjelasan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melakukan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settlement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pada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akun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pembayar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Setelah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melakukan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validasi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disetujui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maka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transaksi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dilakukan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akun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pembayar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berkurang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Tahap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3 : Notification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tahap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pemberitahuan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penerima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uang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bahwa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uang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sudah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diterima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lalu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dicocokkan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Setelah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cocok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maka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pembayaran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dianggap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selesai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64D1D-4985-44B3-8FB6-5D396BB8E06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4443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Menurut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Turban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King,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faktor-faktor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keberhasilan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e-payment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yaitu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:</a:t>
            </a:r>
          </a:p>
          <a:p>
            <a:pPr lvl="0"/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Indepedensi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E-payment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harus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bersifat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independen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terhadap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software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dapat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mempersulit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para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penggunanya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Antara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penjual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pembeli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harus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menginstall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software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khusus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melakukan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proses e-payment.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Interoperabilitas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portabilitas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E-payment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harus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dihubungkan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sistem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serta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membutuhkan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platform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standar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Keamanan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E-payment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dapat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menjamin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keamanan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pengguna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terlibat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transaksi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jual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beli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online.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Anonimitas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E-payment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harus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dapat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merahasiakan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pelanggan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karena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tidak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semua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pelanggan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menginginkan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datanya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diketahui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Divisibility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E-payment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dilakukan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harus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mempunyai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batasan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nilai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minimal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maksimal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dapat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memulai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proses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pembayaran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Kemudahan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penggunaan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E-payment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harus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dibuat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semudah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mungkin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tampilan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sederhana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agar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pengguna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dapat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melakukan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e-payment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mudah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Biaya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transaksi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E-payment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harus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memperoleh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keuntungan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setiap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transaksi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Dukungan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Internasional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E-payment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harus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dapat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dilakukan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ruang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lingkup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nasional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internasional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Regulasi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E-payment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harus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mengikuti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peraturan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internasional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64D1D-4985-44B3-8FB6-5D396BB8E06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7406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Trend retail E-Payment, </a:t>
            </a:r>
            <a:r>
              <a:rPr lang="en-US" dirty="0" err="1" smtClean="0"/>
              <a:t>yaitu</a:t>
            </a:r>
            <a:r>
              <a:rPr lang="en-US" dirty="0" smtClean="0"/>
              <a:t> E-Payment yang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trend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lvl="0"/>
            <a:r>
              <a:rPr lang="en-US" dirty="0" smtClean="0"/>
              <a:t>Stored-value card, media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trend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sekarang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transportasi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busway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media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mengurangi</a:t>
            </a:r>
            <a:r>
              <a:rPr lang="en-US" dirty="0" smtClean="0"/>
              <a:t> </a:t>
            </a:r>
            <a:r>
              <a:rPr lang="en-US" dirty="0" err="1" smtClean="0"/>
              <a:t>antrian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pengguna</a:t>
            </a:r>
            <a:r>
              <a:rPr lang="en-US" dirty="0" smtClean="0"/>
              <a:t> </a:t>
            </a:r>
            <a:r>
              <a:rPr lang="en-US" dirty="0" err="1" smtClean="0"/>
              <a:t>busway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mengisi</a:t>
            </a:r>
            <a:r>
              <a:rPr lang="en-US" dirty="0" smtClean="0"/>
              <a:t> </a:t>
            </a:r>
            <a:r>
              <a:rPr lang="en-US" dirty="0" err="1" smtClean="0"/>
              <a:t>saldo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kartu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menempelkan</a:t>
            </a:r>
            <a:r>
              <a:rPr lang="en-US" dirty="0" smtClean="0"/>
              <a:t> </a:t>
            </a:r>
            <a:r>
              <a:rPr lang="en-US" dirty="0" err="1" smtClean="0"/>
              <a:t>kartu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yang </a:t>
            </a:r>
            <a:r>
              <a:rPr lang="en-US" dirty="0" err="1" smtClean="0"/>
              <a:t>tersedia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proses </a:t>
            </a:r>
            <a:r>
              <a:rPr lang="en-US" dirty="0" err="1" smtClean="0"/>
              <a:t>antrian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terlalu</a:t>
            </a:r>
            <a:r>
              <a:rPr lang="en-US" dirty="0" smtClean="0"/>
              <a:t> lama.</a:t>
            </a:r>
          </a:p>
          <a:p>
            <a:r>
              <a:rPr lang="en-US" dirty="0" smtClean="0"/>
              <a:t> </a:t>
            </a:r>
          </a:p>
          <a:p>
            <a:pPr lvl="0"/>
            <a:r>
              <a:rPr lang="en-US" dirty="0" smtClean="0"/>
              <a:t>M-Payment, media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orang-orang yang </a:t>
            </a:r>
            <a:r>
              <a:rPr lang="en-US" dirty="0" err="1" smtClean="0"/>
              <a:t>sibuk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berada</a:t>
            </a:r>
            <a:r>
              <a:rPr lang="en-US" dirty="0" smtClean="0"/>
              <a:t> di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r>
              <a:rPr lang="en-US" dirty="0" smtClean="0"/>
              <a:t>.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pembayaran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meskipun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media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handphone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64D1D-4985-44B3-8FB6-5D396BB8E06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573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0C28F-35AB-458A-8ECE-FEBFB770AF2C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C7ADD-55E4-41F7-9D99-C533B1D63A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0C28F-35AB-458A-8ECE-FEBFB770AF2C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C7ADD-55E4-41F7-9D99-C533B1D63A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0C28F-35AB-458A-8ECE-FEBFB770AF2C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C7ADD-55E4-41F7-9D99-C533B1D63A80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0C28F-35AB-458A-8ECE-FEBFB770AF2C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C7ADD-55E4-41F7-9D99-C533B1D63A8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0C28F-35AB-458A-8ECE-FEBFB770AF2C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C7ADD-55E4-41F7-9D99-C533B1D63A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0C28F-35AB-458A-8ECE-FEBFB770AF2C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C7ADD-55E4-41F7-9D99-C533B1D63A8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0C28F-35AB-458A-8ECE-FEBFB770AF2C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C7ADD-55E4-41F7-9D99-C533B1D63A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0C28F-35AB-458A-8ECE-FEBFB770AF2C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C7ADD-55E4-41F7-9D99-C533B1D63A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0C28F-35AB-458A-8ECE-FEBFB770AF2C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C7ADD-55E4-41F7-9D99-C533B1D63A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0C28F-35AB-458A-8ECE-FEBFB770AF2C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C7ADD-55E4-41F7-9D99-C533B1D63A80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0C28F-35AB-458A-8ECE-FEBFB770AF2C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C7ADD-55E4-41F7-9D99-C533B1D63A8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4B0C28F-35AB-458A-8ECE-FEBFB770AF2C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C3C7ADD-55E4-41F7-9D99-C533B1D63A8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78010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E-payment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Topik-Topik</a:t>
            </a:r>
            <a:r>
              <a:rPr lang="en-US" dirty="0" smtClean="0"/>
              <a:t> </a:t>
            </a:r>
            <a:r>
              <a:rPr lang="en-US" dirty="0" err="1" smtClean="0"/>
              <a:t>Lanjutan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14600"/>
            <a:ext cx="6400800" cy="2082799"/>
          </a:xfrm>
        </p:spPr>
        <p:txBody>
          <a:bodyPr numCol="1">
            <a:noAutofit/>
          </a:bodyPr>
          <a:lstStyle/>
          <a:p>
            <a:pPr algn="just"/>
            <a:r>
              <a:rPr lang="en-US" sz="2800" b="1" dirty="0" smtClean="0">
                <a:solidFill>
                  <a:schemeClr val="bg1"/>
                </a:solidFill>
              </a:rPr>
              <a:t>Ferry </a:t>
            </a:r>
            <a:r>
              <a:rPr lang="en-US" sz="2800" b="1" dirty="0" err="1" smtClean="0">
                <a:solidFill>
                  <a:schemeClr val="bg1"/>
                </a:solidFill>
              </a:rPr>
              <a:t>Setiawan</a:t>
            </a:r>
            <a:r>
              <a:rPr lang="en-US" sz="2800" b="1" dirty="0" smtClean="0">
                <a:solidFill>
                  <a:schemeClr val="bg1"/>
                </a:solidFill>
              </a:rPr>
              <a:t>			</a:t>
            </a:r>
            <a:r>
              <a:rPr lang="en-US" sz="2800" b="1" dirty="0" smtClean="0">
                <a:solidFill>
                  <a:schemeClr val="bg1"/>
                </a:solidFill>
              </a:rPr>
              <a:t>1501172891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algn="just"/>
            <a:r>
              <a:rPr lang="en-US" sz="2800" b="1" dirty="0" err="1" smtClean="0">
                <a:solidFill>
                  <a:schemeClr val="bg1"/>
                </a:solidFill>
              </a:rPr>
              <a:t>Hendra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Rizki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Ramadhan</a:t>
            </a:r>
            <a:r>
              <a:rPr lang="en-US" sz="2800" b="1" dirty="0" smtClean="0">
                <a:solidFill>
                  <a:schemeClr val="bg1"/>
                </a:solidFill>
              </a:rPr>
              <a:t>		</a:t>
            </a:r>
            <a:r>
              <a:rPr lang="en-US" sz="2800" b="1" dirty="0" smtClean="0">
                <a:solidFill>
                  <a:schemeClr val="bg1"/>
                </a:solidFill>
              </a:rPr>
              <a:t>1501172903</a:t>
            </a:r>
          </a:p>
          <a:p>
            <a:pPr algn="just"/>
            <a:r>
              <a:rPr lang="en-US" sz="2800" b="1" dirty="0" err="1" smtClean="0">
                <a:solidFill>
                  <a:schemeClr val="bg1"/>
                </a:solidFill>
              </a:rPr>
              <a:t>Winny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Narwastu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Wijaya</a:t>
            </a:r>
            <a:r>
              <a:rPr lang="en-US" sz="2800" b="1" dirty="0" smtClean="0">
                <a:solidFill>
                  <a:schemeClr val="bg1"/>
                </a:solidFill>
              </a:rPr>
              <a:t>		1501176201</a:t>
            </a:r>
          </a:p>
          <a:p>
            <a:pPr algn="just"/>
            <a:r>
              <a:rPr lang="en-US" sz="2800" b="1" dirty="0" err="1" smtClean="0">
                <a:solidFill>
                  <a:schemeClr val="bg1"/>
                </a:solidFill>
              </a:rPr>
              <a:t>Andri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Gunawan</a:t>
            </a:r>
            <a:r>
              <a:rPr lang="en-US" sz="2800" b="1" dirty="0" smtClean="0">
                <a:solidFill>
                  <a:schemeClr val="bg1"/>
                </a:solidFill>
              </a:rPr>
              <a:t>			</a:t>
            </a:r>
            <a:r>
              <a:rPr lang="en-US" sz="2800" b="1" dirty="0" smtClean="0">
                <a:solidFill>
                  <a:schemeClr val="bg1"/>
                </a:solidFill>
              </a:rPr>
              <a:t>1501173010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algn="just"/>
            <a:r>
              <a:rPr lang="en-US" sz="2800" b="1" dirty="0" smtClean="0">
                <a:solidFill>
                  <a:schemeClr val="bg1"/>
                </a:solidFill>
              </a:rPr>
              <a:t>Steven				</a:t>
            </a:r>
            <a:r>
              <a:rPr lang="en-US" sz="2800" b="1" dirty="0" smtClean="0">
                <a:solidFill>
                  <a:schemeClr val="bg1"/>
                </a:solidFill>
              </a:rPr>
              <a:t>1501149491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6892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Trend retail E-Payment, </a:t>
            </a:r>
            <a:r>
              <a:rPr lang="en-US" dirty="0" err="1"/>
              <a:t>yaitu</a:t>
            </a:r>
            <a:r>
              <a:rPr lang="en-US" dirty="0"/>
              <a:t> E-Payment yang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trend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Stored-value </a:t>
            </a:r>
            <a:r>
              <a:rPr lang="en-US" dirty="0" smtClean="0"/>
              <a:t>card</a:t>
            </a:r>
            <a:endParaRPr lang="en-US" dirty="0"/>
          </a:p>
          <a:p>
            <a:pPr lvl="1"/>
            <a:r>
              <a:rPr lang="en-US" dirty="0" smtClean="0"/>
              <a:t>M-Payment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 E-payment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00865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/>
              <a:t>Kalakota</a:t>
            </a:r>
            <a:r>
              <a:rPr lang="en-US" dirty="0"/>
              <a:t> &amp; </a:t>
            </a:r>
            <a:r>
              <a:rPr lang="en-US" dirty="0" err="1"/>
              <a:t>Whinston</a:t>
            </a:r>
            <a:r>
              <a:rPr lang="en-US" dirty="0"/>
              <a:t>,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yang </a:t>
            </a:r>
            <a:r>
              <a:rPr lang="en-US" dirty="0" err="1"/>
              <a:t>memicu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E-Payment, </a:t>
            </a:r>
            <a:r>
              <a:rPr lang="en-US" dirty="0" err="1"/>
              <a:t>yaitu</a:t>
            </a:r>
            <a:r>
              <a:rPr lang="en-US" dirty="0"/>
              <a:t> :</a:t>
            </a:r>
          </a:p>
          <a:p>
            <a:pPr lvl="1"/>
            <a:r>
              <a:rPr lang="en-US" dirty="0" err="1"/>
              <a:t>Kurangnya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e-payment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rutin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Kurangnya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 e-payment.</a:t>
            </a:r>
          </a:p>
          <a:p>
            <a:pPr lvl="1"/>
            <a:r>
              <a:rPr lang="en-US" dirty="0" err="1"/>
              <a:t>Kurangnya</a:t>
            </a:r>
            <a:r>
              <a:rPr lang="en-US" dirty="0"/>
              <a:t> rasa </a:t>
            </a:r>
            <a:r>
              <a:rPr lang="en-US" dirty="0" err="1"/>
              <a:t>percaya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e-payment.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Kelemahan</a:t>
            </a:r>
            <a:r>
              <a:rPr lang="en-US" dirty="0" smtClean="0"/>
              <a:t> E-payment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90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/>
              <a:t>Kalakota</a:t>
            </a:r>
            <a:r>
              <a:rPr lang="en-US" dirty="0"/>
              <a:t>, R., &amp; </a:t>
            </a:r>
            <a:r>
              <a:rPr lang="en-US" dirty="0" err="1"/>
              <a:t>Whinston</a:t>
            </a:r>
            <a:r>
              <a:rPr lang="en-US" dirty="0"/>
              <a:t>, A. B. (1997). </a:t>
            </a:r>
            <a:r>
              <a:rPr lang="en-US" i="1" dirty="0"/>
              <a:t>Electronic Commerce: A Manager's Guide.</a:t>
            </a:r>
            <a:r>
              <a:rPr lang="en-US" dirty="0"/>
              <a:t> New Jersey: Addison-Wesley.</a:t>
            </a:r>
          </a:p>
          <a:p>
            <a:r>
              <a:rPr lang="en-US" dirty="0"/>
              <a:t>Montague, D. (2011). </a:t>
            </a:r>
            <a:r>
              <a:rPr lang="en-US" i="1" dirty="0"/>
              <a:t>Essentials of Online payment Security and Fraud Prevention.</a:t>
            </a:r>
            <a:r>
              <a:rPr lang="en-US" dirty="0"/>
              <a:t> New Jersey: Willey.</a:t>
            </a:r>
          </a:p>
          <a:p>
            <a:r>
              <a:rPr lang="en-US" dirty="0"/>
              <a:t>Stallings, W. (2005). </a:t>
            </a:r>
            <a:r>
              <a:rPr lang="en-US" i="1" dirty="0"/>
              <a:t>Cryptography And Network Security.</a:t>
            </a:r>
            <a:r>
              <a:rPr lang="en-US" dirty="0"/>
              <a:t> Prentice Hall.</a:t>
            </a:r>
          </a:p>
          <a:p>
            <a:r>
              <a:rPr lang="en-US" dirty="0"/>
              <a:t>Tan, M. (2004). </a:t>
            </a:r>
            <a:r>
              <a:rPr lang="en-US" i="1" dirty="0"/>
              <a:t>E-payment: The Digital Exchange.</a:t>
            </a:r>
            <a:r>
              <a:rPr lang="en-US" dirty="0"/>
              <a:t> Singapore: Singapore University Press.</a:t>
            </a:r>
          </a:p>
          <a:p>
            <a:r>
              <a:rPr lang="en-US" dirty="0"/>
              <a:t>Turban, E., King, D., Lee, J. K., &amp; </a:t>
            </a:r>
            <a:r>
              <a:rPr lang="en-US" dirty="0" err="1"/>
              <a:t>Viehland</a:t>
            </a:r>
            <a:r>
              <a:rPr lang="en-US" dirty="0"/>
              <a:t>, D. (2006). </a:t>
            </a:r>
            <a:r>
              <a:rPr lang="en-US" i="1" dirty="0"/>
              <a:t>Electronic Commerce: A Managerial Perspective 2006.</a:t>
            </a:r>
            <a:r>
              <a:rPr lang="en-US" dirty="0"/>
              <a:t> Prentice Hall.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Sumber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5585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E-Payment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pengiriman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elektronik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digital Antara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komensasi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pembayaran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. (Tan, 2004)</a:t>
            </a:r>
          </a:p>
          <a:p>
            <a:r>
              <a:rPr lang="en-US" dirty="0"/>
              <a:t>E-Payment in E-Commerce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menyampaikan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,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, </a:t>
            </a:r>
            <a:r>
              <a:rPr lang="en-US" dirty="0" err="1"/>
              <a:t>pembayaran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saluran</a:t>
            </a:r>
            <a:r>
              <a:rPr lang="en-US" dirty="0"/>
              <a:t> </a:t>
            </a:r>
            <a:r>
              <a:rPr lang="en-US" dirty="0" err="1"/>
              <a:t>telepon</a:t>
            </a:r>
            <a:r>
              <a:rPr lang="en-US" dirty="0"/>
              <a:t>, </a:t>
            </a:r>
            <a:r>
              <a:rPr lang="en-US" dirty="0" err="1"/>
              <a:t>jaringan</a:t>
            </a:r>
            <a:r>
              <a:rPr lang="en-US" dirty="0"/>
              <a:t> computer </a:t>
            </a:r>
            <a:r>
              <a:rPr lang="en-US" dirty="0" err="1"/>
              <a:t>dan</a:t>
            </a:r>
            <a:r>
              <a:rPr lang="en-US" dirty="0"/>
              <a:t> lain-lain. (</a:t>
            </a:r>
            <a:r>
              <a:rPr lang="en-US" dirty="0" err="1"/>
              <a:t>Kalakota</a:t>
            </a:r>
            <a:r>
              <a:rPr lang="en-US" dirty="0"/>
              <a:t> &amp; </a:t>
            </a:r>
            <a:r>
              <a:rPr lang="en-US" dirty="0" err="1"/>
              <a:t>Whinston</a:t>
            </a:r>
            <a:r>
              <a:rPr lang="en-US" dirty="0"/>
              <a:t>, 1997)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E-payment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2693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Menurut</a:t>
            </a:r>
            <a:r>
              <a:rPr lang="en-US" dirty="0"/>
              <a:t> Turban </a:t>
            </a:r>
            <a:r>
              <a:rPr lang="en-US" dirty="0" err="1"/>
              <a:t>dan</a:t>
            </a:r>
            <a:r>
              <a:rPr lang="en-US" dirty="0"/>
              <a:t> King, </a:t>
            </a:r>
            <a:r>
              <a:rPr lang="en-US" dirty="0" err="1"/>
              <a:t>pihak</a:t>
            </a:r>
            <a:r>
              <a:rPr lang="en-US" dirty="0"/>
              <a:t> yang </a:t>
            </a:r>
            <a:r>
              <a:rPr lang="en-US" dirty="0" err="1"/>
              <a:t>terlibat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E-Payment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Issuer </a:t>
            </a:r>
            <a:endParaRPr lang="en-US" sz="2400" dirty="0"/>
          </a:p>
          <a:p>
            <a:pPr lvl="1"/>
            <a:r>
              <a:rPr lang="en-US" dirty="0" smtClean="0"/>
              <a:t>Customer </a:t>
            </a:r>
            <a:endParaRPr lang="en-US" sz="2400" dirty="0"/>
          </a:p>
          <a:p>
            <a:pPr lvl="1"/>
            <a:r>
              <a:rPr lang="en-US" dirty="0" smtClean="0"/>
              <a:t>Merchant </a:t>
            </a:r>
            <a:endParaRPr lang="en-US" sz="2400" dirty="0"/>
          </a:p>
          <a:p>
            <a:pPr lvl="1"/>
            <a:r>
              <a:rPr lang="en-US" dirty="0" smtClean="0"/>
              <a:t>Regulator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Pihak</a:t>
            </a:r>
            <a:r>
              <a:rPr lang="en-US" dirty="0" smtClean="0"/>
              <a:t> yang </a:t>
            </a:r>
            <a:r>
              <a:rPr lang="en-US" dirty="0" err="1" smtClean="0"/>
              <a:t>Terlibat</a:t>
            </a:r>
            <a:r>
              <a:rPr lang="en-US" dirty="0" smtClean="0"/>
              <a:t> </a:t>
            </a:r>
            <a:r>
              <a:rPr lang="en-US" dirty="0" err="1" smtClean="0"/>
              <a:t>Epayment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3413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Jenis-jenis</a:t>
            </a:r>
            <a:r>
              <a:rPr lang="en-US" dirty="0" smtClean="0"/>
              <a:t> E-payment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Menurut</a:t>
            </a:r>
            <a:r>
              <a:rPr lang="en-US" dirty="0" smtClean="0"/>
              <a:t> Turban </a:t>
            </a:r>
            <a:r>
              <a:rPr lang="en-US" dirty="0" err="1" smtClean="0"/>
              <a:t>dan</a:t>
            </a:r>
            <a:r>
              <a:rPr lang="en-US" dirty="0" smtClean="0"/>
              <a:t> King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Payment Card</a:t>
            </a:r>
          </a:p>
          <a:p>
            <a:r>
              <a:rPr lang="en-US" dirty="0" smtClean="0"/>
              <a:t>E-wallet</a:t>
            </a:r>
          </a:p>
          <a:p>
            <a:r>
              <a:rPr lang="en-US" dirty="0" smtClean="0"/>
              <a:t>Smart Card</a:t>
            </a:r>
          </a:p>
          <a:p>
            <a:r>
              <a:rPr lang="en-US" dirty="0" smtClean="0"/>
              <a:t>E-cash</a:t>
            </a:r>
          </a:p>
          <a:p>
            <a:r>
              <a:rPr lang="en-US" dirty="0" smtClean="0"/>
              <a:t>E-check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Menurut</a:t>
            </a:r>
            <a:r>
              <a:rPr lang="en-US" dirty="0" smtClean="0"/>
              <a:t> Montague, e-payment </a:t>
            </a:r>
            <a:r>
              <a:rPr lang="en-US" dirty="0" err="1" smtClean="0"/>
              <a:t>dibagi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kategori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Credit card payment</a:t>
            </a:r>
          </a:p>
          <a:p>
            <a:r>
              <a:rPr lang="en-US" dirty="0" smtClean="0"/>
              <a:t>Automated clearing house payment</a:t>
            </a:r>
          </a:p>
          <a:p>
            <a:r>
              <a:rPr lang="en-US" dirty="0" smtClean="0"/>
              <a:t>Payment aggregator</a:t>
            </a:r>
          </a:p>
          <a:p>
            <a:r>
              <a:rPr lang="en-US" dirty="0" smtClean="0"/>
              <a:t>Credit-term providers</a:t>
            </a:r>
          </a:p>
          <a:p>
            <a:r>
              <a:rPr lang="en-US" dirty="0" smtClean="0"/>
              <a:t>Cash-alternative providers</a:t>
            </a:r>
          </a:p>
          <a:p>
            <a:r>
              <a:rPr lang="en-US" dirty="0" smtClean="0"/>
              <a:t>Advertising promotional providers</a:t>
            </a:r>
          </a:p>
          <a:p>
            <a:r>
              <a:rPr lang="en-US" dirty="0" smtClean="0"/>
              <a:t>Mobile payment providers</a:t>
            </a:r>
          </a:p>
          <a:p>
            <a:r>
              <a:rPr lang="en-US" dirty="0" smtClean="0"/>
              <a:t>Invoicing payment providers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80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Proses </a:t>
            </a:r>
            <a:r>
              <a:rPr lang="en-US" dirty="0" err="1"/>
              <a:t>enkripsi</a:t>
            </a:r>
            <a:r>
              <a:rPr lang="en-US" dirty="0"/>
              <a:t> </a:t>
            </a:r>
            <a:r>
              <a:rPr lang="en-US" dirty="0" err="1"/>
              <a:t>dibagi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4 </a:t>
            </a:r>
            <a:r>
              <a:rPr lang="en-US" dirty="0" err="1"/>
              <a:t>tahapan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:</a:t>
            </a:r>
            <a:endParaRPr lang="en-US" sz="2800" dirty="0"/>
          </a:p>
          <a:p>
            <a:pPr lvl="1"/>
            <a:r>
              <a:rPr lang="en-US" dirty="0"/>
              <a:t>Plaintext</a:t>
            </a:r>
            <a:endParaRPr lang="en-US" sz="2400" dirty="0"/>
          </a:p>
          <a:p>
            <a:pPr lvl="1"/>
            <a:r>
              <a:rPr lang="en-US" dirty="0" err="1" smtClean="0"/>
              <a:t>Ciphertext</a:t>
            </a:r>
            <a:endParaRPr lang="en-US" sz="2400" dirty="0"/>
          </a:p>
          <a:p>
            <a:pPr lvl="1"/>
            <a:r>
              <a:rPr lang="en-US" dirty="0" err="1" smtClean="0"/>
              <a:t>Algoritma</a:t>
            </a:r>
            <a:r>
              <a:rPr lang="en-US" dirty="0" smtClean="0"/>
              <a:t> </a:t>
            </a:r>
            <a:r>
              <a:rPr lang="en-US" dirty="0" err="1"/>
              <a:t>Enkripsi</a:t>
            </a:r>
            <a:endParaRPr lang="en-US" sz="2400" dirty="0"/>
          </a:p>
          <a:p>
            <a:pPr lvl="1"/>
            <a:r>
              <a:rPr lang="en-US" dirty="0" smtClean="0"/>
              <a:t>Key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Proses </a:t>
            </a:r>
            <a:r>
              <a:rPr lang="en-US" dirty="0" err="1" smtClean="0"/>
              <a:t>Enkripsi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754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/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 bwMode="auto">
          <a:xfrm>
            <a:off x="1589595" y="2674938"/>
            <a:ext cx="5972747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Proses </a:t>
            </a:r>
            <a:r>
              <a:rPr lang="en-US" dirty="0" err="1" smtClean="0"/>
              <a:t>Enkripsi</a:t>
            </a:r>
            <a:r>
              <a:rPr lang="en-US" dirty="0" smtClean="0"/>
              <a:t> E-payment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43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1538" y="3332938"/>
            <a:ext cx="7408862" cy="213522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E-payment Life Cycle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66121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Menurut</a:t>
            </a:r>
            <a:r>
              <a:rPr lang="en-US" dirty="0"/>
              <a:t> Turban </a:t>
            </a:r>
            <a:r>
              <a:rPr lang="en-US" dirty="0" err="1"/>
              <a:t>dan</a:t>
            </a:r>
            <a:r>
              <a:rPr lang="en-US" dirty="0"/>
              <a:t> King, </a:t>
            </a:r>
            <a:r>
              <a:rPr lang="en-US" dirty="0" smtClean="0"/>
              <a:t>9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keberhasilan</a:t>
            </a:r>
            <a:r>
              <a:rPr lang="en-US" dirty="0" smtClean="0"/>
              <a:t> </a:t>
            </a:r>
            <a:r>
              <a:rPr lang="en-US" dirty="0"/>
              <a:t>e-payment </a:t>
            </a:r>
            <a:r>
              <a:rPr lang="en-US" dirty="0" err="1"/>
              <a:t>yaitu</a:t>
            </a:r>
            <a:r>
              <a:rPr lang="en-US" dirty="0"/>
              <a:t> :</a:t>
            </a:r>
          </a:p>
          <a:p>
            <a:pPr lvl="1"/>
            <a:r>
              <a:rPr lang="en-US" dirty="0" err="1" smtClean="0"/>
              <a:t>Indepedensi</a:t>
            </a:r>
            <a:endParaRPr lang="en-US" dirty="0"/>
          </a:p>
          <a:p>
            <a:pPr lvl="1"/>
            <a:r>
              <a:rPr lang="en-US" dirty="0" err="1"/>
              <a:t>Interoperabilitas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portabilitas</a:t>
            </a:r>
            <a:endParaRPr lang="en-US" dirty="0"/>
          </a:p>
          <a:p>
            <a:pPr lvl="1"/>
            <a:r>
              <a:rPr lang="en-US" dirty="0" err="1" smtClean="0"/>
              <a:t>Keamanan</a:t>
            </a:r>
            <a:endParaRPr lang="en-US" dirty="0"/>
          </a:p>
          <a:p>
            <a:pPr lvl="1"/>
            <a:r>
              <a:rPr lang="en-US" dirty="0" err="1" smtClean="0"/>
              <a:t>Anonimitas</a:t>
            </a:r>
            <a:endParaRPr lang="en-US" dirty="0"/>
          </a:p>
          <a:p>
            <a:pPr lvl="1"/>
            <a:r>
              <a:rPr lang="en-US" dirty="0" smtClean="0"/>
              <a:t>Divisibility</a:t>
            </a:r>
            <a:endParaRPr lang="en-US" dirty="0"/>
          </a:p>
          <a:p>
            <a:pPr lvl="1"/>
            <a:r>
              <a:rPr lang="en-US" dirty="0" err="1" smtClean="0"/>
              <a:t>Kemudahan</a:t>
            </a:r>
            <a:r>
              <a:rPr lang="en-US" dirty="0" smtClean="0"/>
              <a:t> </a:t>
            </a:r>
            <a:r>
              <a:rPr lang="en-US" dirty="0" err="1"/>
              <a:t>penggunaan</a:t>
            </a:r>
            <a:endParaRPr lang="en-US" dirty="0"/>
          </a:p>
          <a:p>
            <a:pPr lvl="1"/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/>
              <a:t>transaksi</a:t>
            </a:r>
            <a:endParaRPr lang="en-US" dirty="0"/>
          </a:p>
          <a:p>
            <a:pPr lvl="1"/>
            <a:r>
              <a:rPr lang="en-US" dirty="0" err="1" smtClean="0"/>
              <a:t>Dukungan</a:t>
            </a:r>
            <a:r>
              <a:rPr lang="en-US" dirty="0" smtClean="0"/>
              <a:t> </a:t>
            </a:r>
            <a:r>
              <a:rPr lang="en-US" dirty="0" err="1"/>
              <a:t>Internasional</a:t>
            </a:r>
            <a:endParaRPr lang="en-US" dirty="0"/>
          </a:p>
          <a:p>
            <a:pPr lvl="1"/>
            <a:r>
              <a:rPr lang="en-US" dirty="0" err="1" smtClean="0"/>
              <a:t>Regulasi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Faktor-faktor</a:t>
            </a:r>
            <a:r>
              <a:rPr lang="en-US" dirty="0" smtClean="0"/>
              <a:t> </a:t>
            </a:r>
            <a:r>
              <a:rPr lang="en-US" dirty="0" err="1" smtClean="0"/>
              <a:t>Keberhasilan</a:t>
            </a:r>
            <a:r>
              <a:rPr lang="en-US" dirty="0" smtClean="0"/>
              <a:t> E-payment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9502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Kalakota</a:t>
            </a:r>
            <a:r>
              <a:rPr lang="en-US" dirty="0"/>
              <a:t> &amp; </a:t>
            </a:r>
            <a:r>
              <a:rPr lang="en-US" dirty="0" err="1"/>
              <a:t>Whinston</a:t>
            </a:r>
            <a:r>
              <a:rPr lang="en-US" dirty="0"/>
              <a:t>,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yang </a:t>
            </a:r>
            <a:r>
              <a:rPr lang="en-US" dirty="0" err="1"/>
              <a:t>memicu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E-Payment, </a:t>
            </a:r>
            <a:r>
              <a:rPr lang="en-US" dirty="0" err="1"/>
              <a:t>yaitu</a:t>
            </a:r>
            <a:r>
              <a:rPr lang="en-US" dirty="0"/>
              <a:t> :</a:t>
            </a:r>
          </a:p>
          <a:p>
            <a:pPr lvl="1"/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operasional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proses </a:t>
            </a:r>
            <a:r>
              <a:rPr lang="en-US" dirty="0" err="1"/>
              <a:t>pembayaran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penjualan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online.</a:t>
            </a:r>
          </a:p>
          <a:p>
            <a:pPr lvl="1"/>
            <a:r>
              <a:rPr lang="en-US" dirty="0" err="1"/>
              <a:t>Menurunkan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Faktor</a:t>
            </a:r>
            <a:r>
              <a:rPr lang="en-US" dirty="0" smtClean="0"/>
              <a:t> yang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 E-payment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405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27</TotalTime>
  <Words>588</Words>
  <Application>Microsoft Office PowerPoint</Application>
  <PresentationFormat>On-screen Show (4:3)</PresentationFormat>
  <Paragraphs>186</Paragraphs>
  <Slides>12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Waveform</vt:lpstr>
      <vt:lpstr>E-payment (Topik-Topik Lanjutan Sistem Informasi)</vt:lpstr>
      <vt:lpstr>E-payment</vt:lpstr>
      <vt:lpstr>Pihak yang Terlibat Epayment</vt:lpstr>
      <vt:lpstr>Jenis-jenis E-payment</vt:lpstr>
      <vt:lpstr>Proses Enkripsi</vt:lpstr>
      <vt:lpstr>Proses Enkripsi E-payment</vt:lpstr>
      <vt:lpstr>E-payment Life Cycle</vt:lpstr>
      <vt:lpstr>Faktor-faktor Keberhasilan E-payment</vt:lpstr>
      <vt:lpstr>Faktor yang Mempengaruhi Perkembangan E-payment</vt:lpstr>
      <vt:lpstr>Trend E-payment</vt:lpstr>
      <vt:lpstr>Kelemahan E-payment</vt:lpstr>
      <vt:lpstr>Sumber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E-payment (Topik-Topik Lanjutan Sistem Informasi)</dc:title>
  <dc:creator>Angella Winny</dc:creator>
  <cp:lastModifiedBy>Angella Winny</cp:lastModifiedBy>
  <cp:revision>7</cp:revision>
  <dcterms:created xsi:type="dcterms:W3CDTF">2014-03-02T04:36:07Z</dcterms:created>
  <dcterms:modified xsi:type="dcterms:W3CDTF">2014-03-03T02:20:42Z</dcterms:modified>
</cp:coreProperties>
</file>