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2" r:id="rId6"/>
    <p:sldId id="271" r:id="rId7"/>
    <p:sldId id="273" r:id="rId8"/>
    <p:sldId id="259" r:id="rId9"/>
    <p:sldId id="260" r:id="rId10"/>
    <p:sldId id="270" r:id="rId11"/>
    <p:sldId id="26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2231F-BD8C-4C2F-85F7-6C5B7EC60F35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64D1D-4985-44B3-8FB6-5D396BB8E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4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Issuer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non bank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melayani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e-payment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Customer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Merchant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Regulator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pemerintahan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aturan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98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Turban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jenis-jenis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 card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debit.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E-wallet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menyimpan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card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mengetahui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melewati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e-payment.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E-cash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digital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E-check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digital. 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ditukarkan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mengambil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e-check.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digital. 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e-check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ditukarkan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mengambil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e-check.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Montague,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kategori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 card 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memungkinkan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berdasarkan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Automated clearing house 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jaringan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elektronik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keuangan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memproses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volume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debit.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Billing Revolution,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Debit Asia,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eBillMe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 aggregator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bantuan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paypal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Credit-term providers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seseorang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Bill Me Later.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Cash-alternative providers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ekonomi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domestik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umumnya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didukung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dioperasikan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local.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3V,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Alipay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American Express.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Advertising promotional providers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media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consumer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gratis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advertiser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berpartisipasi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advertiser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berpartisipasi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Jambool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Trial Pay.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Mobile payment providers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perangkat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mobile.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Invoicing payment providers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menyediakan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pembuatan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sejumlah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mengirimkannya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pelanggan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Aceflex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billMyClients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1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tahapan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en-US" sz="2800" dirty="0" smtClean="0"/>
          </a:p>
          <a:p>
            <a:pPr lvl="1"/>
            <a:r>
              <a:rPr lang="en-US" dirty="0" smtClean="0"/>
              <a:t>Plaintext</a:t>
            </a:r>
            <a:endParaRPr lang="en-US" sz="2400" dirty="0" smtClean="0"/>
          </a:p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dienkripsi</a:t>
            </a:r>
            <a:r>
              <a:rPr lang="en-US" dirty="0" smtClean="0"/>
              <a:t>.</a:t>
            </a:r>
            <a:endParaRPr lang="en-US" sz="2800" dirty="0" smtClean="0"/>
          </a:p>
          <a:p>
            <a:r>
              <a:rPr lang="en-US" dirty="0" smtClean="0"/>
              <a:t> </a:t>
            </a:r>
            <a:endParaRPr lang="en-US" sz="2800" dirty="0" smtClean="0"/>
          </a:p>
          <a:p>
            <a:pPr lvl="1"/>
            <a:r>
              <a:rPr lang="en-US" dirty="0" err="1" smtClean="0"/>
              <a:t>Ciphertext</a:t>
            </a:r>
            <a:endParaRPr lang="en-US" sz="2400" dirty="0" smtClean="0"/>
          </a:p>
          <a:p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dienkripsi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sz="2800" dirty="0" smtClean="0"/>
          </a:p>
          <a:p>
            <a:r>
              <a:rPr lang="en-US" dirty="0" smtClean="0"/>
              <a:t> </a:t>
            </a:r>
            <a:endParaRPr lang="en-US" sz="2800" dirty="0" smtClean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endParaRPr lang="en-US" sz="2400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dienkripsi</a:t>
            </a:r>
            <a:endParaRPr lang="en-US" sz="2800" dirty="0" smtClean="0"/>
          </a:p>
          <a:p>
            <a:r>
              <a:rPr lang="en-US" dirty="0" smtClean="0"/>
              <a:t> </a:t>
            </a:r>
            <a:endParaRPr lang="en-US" sz="2800" dirty="0" smtClean="0"/>
          </a:p>
          <a:p>
            <a:pPr lvl="1"/>
            <a:r>
              <a:rPr lang="en-US" dirty="0" smtClean="0"/>
              <a:t>Key</a:t>
            </a:r>
            <a:endParaRPr lang="en-US" sz="2400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data.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key </a:t>
            </a:r>
            <a:r>
              <a:rPr lang="en-US" dirty="0" err="1" smtClean="0"/>
              <a:t>yaitu</a:t>
            </a:r>
            <a:r>
              <a:rPr lang="en-US" dirty="0" smtClean="0"/>
              <a:t>, public key </a:t>
            </a:r>
            <a:r>
              <a:rPr lang="en-US" dirty="0" err="1" smtClean="0"/>
              <a:t>dan</a:t>
            </a:r>
            <a:r>
              <a:rPr lang="en-US" dirty="0" smtClean="0"/>
              <a:t> private key. Public key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membukanya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private key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melihatnya</a:t>
            </a:r>
            <a:r>
              <a:rPr lang="en-US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Stalling,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Enkripsi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mendapatkan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88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: Initiation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Diawali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merchant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autentikasi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berhubungan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diproses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: Processing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disetujui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debit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penjelasan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settlement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disetujui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berkurang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: Notification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pemberitahuan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dicocokkan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dianggap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Life Cycle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Tan, E-Payment life cycle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tahapan-tahapan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: Initiation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Diawali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merchant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autentikasi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berhubungan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diproses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: Processing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pihak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disetujui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debit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penjelasan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settlement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disetujui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berkurang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: Notification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pemberitahuan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dicocokkan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dianggap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Turban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faktor-faktor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Indepedensi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bersifat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independen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software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mempersulit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Antara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menginstall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software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khusus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e-payment.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Interoperabilitas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portabilitas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dihubungkan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membutuhkan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platform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Keamanan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menjamin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keamanan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terlibat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Anonimitas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merahasiakan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pelanggan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pelanggan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menginginkan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diketahui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Divisibility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mempunyai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batasan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maksimal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pembayaran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penggunaan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semudah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tampilan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sederhana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keuntungan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transaksi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Dukungan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Internasional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lingkup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nasional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internasional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Regulasi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E-payment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mengikuti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peraturan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internasional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40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Trend retail E-Payment, </a:t>
            </a:r>
            <a:r>
              <a:rPr lang="en-US" dirty="0" err="1" smtClean="0"/>
              <a:t>yaitu</a:t>
            </a:r>
            <a:r>
              <a:rPr lang="en-US" dirty="0" smtClean="0"/>
              <a:t> E-Payment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trend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Stored-value card,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trend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busway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busway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menempelkan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proses </a:t>
            </a:r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M-Payment,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orang-orang yang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64D1D-4985-44B3-8FB6-5D396BB8E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B0C28F-35AB-458A-8ECE-FEBFB770AF2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3C7ADD-55E4-41F7-9D99-C533B1D63A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E-payment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Topik-Topik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082799"/>
          </a:xfrm>
        </p:spPr>
        <p:txBody>
          <a:bodyPr numCol="1">
            <a:noAutofit/>
          </a:bodyPr>
          <a:lstStyle/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Ferry </a:t>
            </a:r>
            <a:r>
              <a:rPr lang="en-US" sz="2800" b="1" dirty="0" err="1" smtClean="0">
                <a:solidFill>
                  <a:schemeClr val="bg1"/>
                </a:solidFill>
              </a:rPr>
              <a:t>Setiawan</a:t>
            </a:r>
            <a:r>
              <a:rPr lang="en-US" sz="2800" b="1" dirty="0" smtClean="0">
                <a:solidFill>
                  <a:schemeClr val="bg1"/>
                </a:solidFill>
              </a:rPr>
              <a:t>			</a:t>
            </a:r>
            <a:r>
              <a:rPr lang="en-US" sz="2800" b="1" dirty="0" smtClean="0">
                <a:solidFill>
                  <a:schemeClr val="bg1"/>
                </a:solidFill>
              </a:rPr>
              <a:t>1501172891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Hendra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Rizki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Ramadhan</a:t>
            </a:r>
            <a:r>
              <a:rPr lang="en-US" sz="2800" b="1" dirty="0" smtClean="0">
                <a:solidFill>
                  <a:schemeClr val="bg1"/>
                </a:solidFill>
              </a:rPr>
              <a:t>		</a:t>
            </a:r>
            <a:r>
              <a:rPr lang="en-US" sz="2800" b="1" dirty="0" smtClean="0">
                <a:solidFill>
                  <a:schemeClr val="bg1"/>
                </a:solidFill>
              </a:rPr>
              <a:t>1501172903</a:t>
            </a: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Winny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Narwastu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Wijaya</a:t>
            </a:r>
            <a:r>
              <a:rPr lang="en-US" sz="2800" b="1" dirty="0" smtClean="0">
                <a:solidFill>
                  <a:schemeClr val="bg1"/>
                </a:solidFill>
              </a:rPr>
              <a:t>		1501176201</a:t>
            </a:r>
          </a:p>
          <a:p>
            <a:pPr algn="just"/>
            <a:r>
              <a:rPr lang="en-US" sz="2800" b="1" dirty="0" err="1" smtClean="0">
                <a:solidFill>
                  <a:schemeClr val="bg1"/>
                </a:solidFill>
              </a:rPr>
              <a:t>Andri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Gunawan</a:t>
            </a:r>
            <a:r>
              <a:rPr lang="en-US" sz="2800" b="1" dirty="0" smtClean="0">
                <a:solidFill>
                  <a:schemeClr val="bg1"/>
                </a:solidFill>
              </a:rPr>
              <a:t>			</a:t>
            </a:r>
            <a:r>
              <a:rPr lang="en-US" sz="2800" b="1" dirty="0" smtClean="0">
                <a:solidFill>
                  <a:schemeClr val="bg1"/>
                </a:solidFill>
              </a:rPr>
              <a:t>1501173010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Steven				</a:t>
            </a:r>
            <a:r>
              <a:rPr lang="en-US" sz="2800" b="1" dirty="0" smtClean="0">
                <a:solidFill>
                  <a:schemeClr val="bg1"/>
                </a:solidFill>
              </a:rPr>
              <a:t>1501149491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89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Trend retail E-Payment, </a:t>
            </a:r>
            <a:r>
              <a:rPr lang="en-US" dirty="0" err="1"/>
              <a:t>yaitu</a:t>
            </a:r>
            <a:r>
              <a:rPr lang="en-US" dirty="0"/>
              <a:t> E-Payment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trend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Stored-value </a:t>
            </a:r>
            <a:r>
              <a:rPr lang="en-US" dirty="0" smtClean="0"/>
              <a:t>card</a:t>
            </a:r>
            <a:endParaRPr lang="en-US" dirty="0"/>
          </a:p>
          <a:p>
            <a:pPr lvl="1"/>
            <a:r>
              <a:rPr lang="en-US" dirty="0" smtClean="0"/>
              <a:t>M-Payment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086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Kalakota</a:t>
            </a:r>
            <a:r>
              <a:rPr lang="en-US" dirty="0"/>
              <a:t> &amp; </a:t>
            </a:r>
            <a:r>
              <a:rPr lang="en-US" dirty="0" err="1"/>
              <a:t>Whinston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E-Payment,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e-payment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e-payment.</a:t>
            </a:r>
          </a:p>
          <a:p>
            <a:pPr lvl="1"/>
            <a:r>
              <a:rPr lang="en-US" dirty="0" err="1"/>
              <a:t>Kurangnya</a:t>
            </a:r>
            <a:r>
              <a:rPr lang="en-US" dirty="0"/>
              <a:t> rasa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e-payment.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Kalakota</a:t>
            </a:r>
            <a:r>
              <a:rPr lang="en-US" dirty="0"/>
              <a:t>, R., &amp; </a:t>
            </a:r>
            <a:r>
              <a:rPr lang="en-US" dirty="0" err="1"/>
              <a:t>Whinston</a:t>
            </a:r>
            <a:r>
              <a:rPr lang="en-US" dirty="0"/>
              <a:t>, A. B. (1997). </a:t>
            </a:r>
            <a:r>
              <a:rPr lang="en-US" i="1" dirty="0"/>
              <a:t>Electronic Commerce: A Manager's Guide.</a:t>
            </a:r>
            <a:r>
              <a:rPr lang="en-US" dirty="0"/>
              <a:t> New Jersey: Addison-Wesley.</a:t>
            </a:r>
          </a:p>
          <a:p>
            <a:r>
              <a:rPr lang="en-US" dirty="0"/>
              <a:t>Montague, D. (2011). </a:t>
            </a:r>
            <a:r>
              <a:rPr lang="en-US" i="1" dirty="0"/>
              <a:t>Essentials of Online payment Security and Fraud Prevention.</a:t>
            </a:r>
            <a:r>
              <a:rPr lang="en-US" dirty="0"/>
              <a:t> New Jersey: Willey.</a:t>
            </a:r>
          </a:p>
          <a:p>
            <a:r>
              <a:rPr lang="en-US" dirty="0"/>
              <a:t>Stallings, W. (2005). </a:t>
            </a:r>
            <a:r>
              <a:rPr lang="en-US" i="1" dirty="0"/>
              <a:t>Cryptography And Network Security.</a:t>
            </a:r>
            <a:r>
              <a:rPr lang="en-US" dirty="0"/>
              <a:t> Prentice Hall.</a:t>
            </a:r>
          </a:p>
          <a:p>
            <a:r>
              <a:rPr lang="en-US" dirty="0"/>
              <a:t>Tan, M. (2004). </a:t>
            </a:r>
            <a:r>
              <a:rPr lang="en-US" i="1" dirty="0"/>
              <a:t>E-payment: The Digital Exchange.</a:t>
            </a:r>
            <a:r>
              <a:rPr lang="en-US" dirty="0"/>
              <a:t> Singapore: Singapore University Press.</a:t>
            </a:r>
          </a:p>
          <a:p>
            <a:r>
              <a:rPr lang="en-US" dirty="0"/>
              <a:t>Turban, E., King, D., Lee, J. K., &amp; </a:t>
            </a:r>
            <a:r>
              <a:rPr lang="en-US" dirty="0" err="1"/>
              <a:t>Viehland</a:t>
            </a:r>
            <a:r>
              <a:rPr lang="en-US" dirty="0"/>
              <a:t>, D. (2006). </a:t>
            </a:r>
            <a:r>
              <a:rPr lang="en-US" i="1" dirty="0"/>
              <a:t>Electronic Commerce: A Managerial Perspective 2006.</a:t>
            </a:r>
            <a:r>
              <a:rPr lang="en-US" dirty="0"/>
              <a:t> Prentice Hall.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8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E-Payment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digital Antara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komensasi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(Tan, 2004)</a:t>
            </a:r>
          </a:p>
          <a:p>
            <a:r>
              <a:rPr lang="en-US" dirty="0"/>
              <a:t>E-Payment in E-Commerce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computer </a:t>
            </a:r>
            <a:r>
              <a:rPr lang="en-US" dirty="0" err="1"/>
              <a:t>dan</a:t>
            </a:r>
            <a:r>
              <a:rPr lang="en-US" dirty="0"/>
              <a:t> lain-lain. (</a:t>
            </a:r>
            <a:r>
              <a:rPr lang="en-US" dirty="0" err="1"/>
              <a:t>Kalakota</a:t>
            </a:r>
            <a:r>
              <a:rPr lang="en-US" dirty="0"/>
              <a:t> &amp; </a:t>
            </a:r>
            <a:r>
              <a:rPr lang="en-US" dirty="0" err="1"/>
              <a:t>Whinston</a:t>
            </a:r>
            <a:r>
              <a:rPr lang="en-US" dirty="0"/>
              <a:t>, 1997)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69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Turban </a:t>
            </a:r>
            <a:r>
              <a:rPr lang="en-US" dirty="0" err="1"/>
              <a:t>dan</a:t>
            </a:r>
            <a:r>
              <a:rPr lang="en-US" dirty="0"/>
              <a:t> King,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E-Payment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Issuer </a:t>
            </a:r>
            <a:endParaRPr lang="en-US" sz="2400" dirty="0"/>
          </a:p>
          <a:p>
            <a:pPr lvl="1"/>
            <a:r>
              <a:rPr lang="en-US" dirty="0" smtClean="0"/>
              <a:t>Customer </a:t>
            </a:r>
            <a:endParaRPr lang="en-US" sz="2400" dirty="0"/>
          </a:p>
          <a:p>
            <a:pPr lvl="1"/>
            <a:r>
              <a:rPr lang="en-US" dirty="0" smtClean="0"/>
              <a:t>Merchant </a:t>
            </a:r>
            <a:endParaRPr lang="en-US" sz="2400" dirty="0"/>
          </a:p>
          <a:p>
            <a:pPr lvl="1"/>
            <a:r>
              <a:rPr lang="en-US" dirty="0" smtClean="0"/>
              <a:t>Regulator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Epayment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1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E-payment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Turban </a:t>
            </a:r>
            <a:r>
              <a:rPr lang="en-US" dirty="0" err="1" smtClean="0"/>
              <a:t>dan</a:t>
            </a:r>
            <a:r>
              <a:rPr lang="en-US" dirty="0" smtClean="0"/>
              <a:t> 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Payment Card</a:t>
            </a:r>
          </a:p>
          <a:p>
            <a:r>
              <a:rPr lang="en-US" dirty="0" smtClean="0"/>
              <a:t>E-wallet</a:t>
            </a:r>
          </a:p>
          <a:p>
            <a:r>
              <a:rPr lang="en-US" dirty="0" smtClean="0"/>
              <a:t>Smart Card</a:t>
            </a:r>
          </a:p>
          <a:p>
            <a:r>
              <a:rPr lang="en-US" dirty="0" smtClean="0"/>
              <a:t>E-cash</a:t>
            </a:r>
          </a:p>
          <a:p>
            <a:r>
              <a:rPr lang="en-US" dirty="0" smtClean="0"/>
              <a:t>E-check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Montague, e-payment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Credit card payment</a:t>
            </a:r>
          </a:p>
          <a:p>
            <a:r>
              <a:rPr lang="en-US" dirty="0" smtClean="0"/>
              <a:t>Automated clearing house payment</a:t>
            </a:r>
          </a:p>
          <a:p>
            <a:r>
              <a:rPr lang="en-US" dirty="0" smtClean="0"/>
              <a:t>Payment aggregator</a:t>
            </a:r>
          </a:p>
          <a:p>
            <a:r>
              <a:rPr lang="en-US" dirty="0" smtClean="0"/>
              <a:t>Credit-term providers</a:t>
            </a:r>
          </a:p>
          <a:p>
            <a:r>
              <a:rPr lang="en-US" dirty="0" smtClean="0"/>
              <a:t>Cash-alternative providers</a:t>
            </a:r>
          </a:p>
          <a:p>
            <a:r>
              <a:rPr lang="en-US" dirty="0" smtClean="0"/>
              <a:t>Advertising promotional providers</a:t>
            </a:r>
          </a:p>
          <a:p>
            <a:r>
              <a:rPr lang="en-US" dirty="0" smtClean="0"/>
              <a:t>Mobile payment providers</a:t>
            </a:r>
          </a:p>
          <a:p>
            <a:r>
              <a:rPr lang="en-US" dirty="0" smtClean="0"/>
              <a:t>Invoicing payment providers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8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Proses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tahapan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US" sz="2800" dirty="0"/>
          </a:p>
          <a:p>
            <a:pPr lvl="1"/>
            <a:r>
              <a:rPr lang="en-US" dirty="0"/>
              <a:t>Plaintext</a:t>
            </a:r>
            <a:endParaRPr lang="en-US" sz="2400" dirty="0"/>
          </a:p>
          <a:p>
            <a:pPr lvl="1"/>
            <a:r>
              <a:rPr lang="en-US" dirty="0" err="1" smtClean="0"/>
              <a:t>Ciphertext</a:t>
            </a:r>
            <a:endParaRPr lang="en-US" sz="2400" dirty="0"/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/>
              <a:t>Enkripsi</a:t>
            </a:r>
            <a:endParaRPr lang="en-US" sz="2400" dirty="0"/>
          </a:p>
          <a:p>
            <a:pPr lvl="1"/>
            <a:r>
              <a:rPr lang="en-US" dirty="0" smtClean="0"/>
              <a:t>Key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Enkripsi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5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89595" y="2674938"/>
            <a:ext cx="5972747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Enkripsi</a:t>
            </a:r>
            <a:r>
              <a:rPr lang="en-US" dirty="0" smtClean="0"/>
              <a:t> 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332938"/>
            <a:ext cx="7408862" cy="21352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E-payment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612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Turban </a:t>
            </a:r>
            <a:r>
              <a:rPr lang="en-US" dirty="0" err="1"/>
              <a:t>dan</a:t>
            </a:r>
            <a:r>
              <a:rPr lang="en-US" dirty="0"/>
              <a:t> King, </a:t>
            </a:r>
            <a:r>
              <a:rPr lang="en-US" dirty="0" smtClean="0"/>
              <a:t>9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/>
              <a:t>e-payment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1"/>
            <a:r>
              <a:rPr lang="en-US" dirty="0" err="1" smtClean="0"/>
              <a:t>Indepedensi</a:t>
            </a:r>
            <a:endParaRPr lang="en-US" dirty="0"/>
          </a:p>
          <a:p>
            <a:pPr lvl="1"/>
            <a:r>
              <a:rPr lang="en-US" dirty="0" err="1"/>
              <a:t>Interoperabilitas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portabilitas</a:t>
            </a:r>
            <a:endParaRPr lang="en-US" dirty="0"/>
          </a:p>
          <a:p>
            <a:pPr lvl="1"/>
            <a:r>
              <a:rPr lang="en-US" dirty="0" err="1" smtClean="0"/>
              <a:t>Keamanan</a:t>
            </a:r>
            <a:endParaRPr lang="en-US" dirty="0"/>
          </a:p>
          <a:p>
            <a:pPr lvl="1"/>
            <a:r>
              <a:rPr lang="en-US" dirty="0" err="1" smtClean="0"/>
              <a:t>Anonimitas</a:t>
            </a:r>
            <a:endParaRPr lang="en-US" dirty="0"/>
          </a:p>
          <a:p>
            <a:pPr lvl="1"/>
            <a:r>
              <a:rPr lang="en-US" dirty="0" smtClean="0"/>
              <a:t>Divisibility</a:t>
            </a:r>
            <a:endParaRPr lang="en-US" dirty="0"/>
          </a:p>
          <a:p>
            <a:pPr lvl="1"/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endParaRPr lang="en-US" dirty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lvl="1"/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pPr lvl="1"/>
            <a:r>
              <a:rPr lang="en-US" dirty="0" err="1" smtClean="0"/>
              <a:t>Regulasi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5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Kalakota</a:t>
            </a:r>
            <a:r>
              <a:rPr lang="en-US" dirty="0"/>
              <a:t> &amp; </a:t>
            </a:r>
            <a:r>
              <a:rPr lang="en-US" dirty="0" err="1"/>
              <a:t>Whinston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E-Payment,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pembayaran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online.</a:t>
            </a:r>
          </a:p>
          <a:p>
            <a:pPr lvl="1"/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E-payment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0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588</Words>
  <Application>Microsoft Office PowerPoint</Application>
  <PresentationFormat>On-screen Show (4:3)</PresentationFormat>
  <Paragraphs>186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E-payment (Topik-Topik Lanjutan Sistem Informasi)</vt:lpstr>
      <vt:lpstr>E-payment</vt:lpstr>
      <vt:lpstr>Pihak yang Terlibat Epayment</vt:lpstr>
      <vt:lpstr>Jenis-jenis E-payment</vt:lpstr>
      <vt:lpstr>Proses Enkripsi</vt:lpstr>
      <vt:lpstr>Proses Enkripsi E-payment</vt:lpstr>
      <vt:lpstr>E-payment Life Cycle</vt:lpstr>
      <vt:lpstr>Faktor-faktor Keberhasilan E-payment</vt:lpstr>
      <vt:lpstr>Faktor yang Mempengaruhi Perkembangan E-payment</vt:lpstr>
      <vt:lpstr>Trend E-payment</vt:lpstr>
      <vt:lpstr>Kelemahan E-payment</vt:lpstr>
      <vt:lpstr>Sumber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E-payment (Topik-Topik Lanjutan Sistem Informasi)</dc:title>
  <dc:creator>Angella Winny</dc:creator>
  <cp:lastModifiedBy>Angella Winny</cp:lastModifiedBy>
  <cp:revision>7</cp:revision>
  <dcterms:created xsi:type="dcterms:W3CDTF">2014-03-02T04:36:07Z</dcterms:created>
  <dcterms:modified xsi:type="dcterms:W3CDTF">2014-03-03T02:20:42Z</dcterms:modified>
</cp:coreProperties>
</file>